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316" r:id="rId3"/>
    <p:sldId id="287" r:id="rId4"/>
    <p:sldId id="327" r:id="rId5"/>
    <p:sldId id="331" r:id="rId6"/>
    <p:sldId id="328" r:id="rId7"/>
    <p:sldId id="329" r:id="rId8"/>
    <p:sldId id="333" r:id="rId9"/>
    <p:sldId id="330" r:id="rId10"/>
    <p:sldId id="336" r:id="rId11"/>
    <p:sldId id="348" r:id="rId12"/>
    <p:sldId id="337" r:id="rId13"/>
    <p:sldId id="315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14" r:id="rId2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94660"/>
  </p:normalViewPr>
  <p:slideViewPr>
    <p:cSldViewPr>
      <p:cViewPr varScale="1">
        <p:scale>
          <a:sx n="64" d="100"/>
          <a:sy n="64" d="100"/>
        </p:scale>
        <p:origin x="142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E47FE-DBEF-4A7C-A355-30CEA4604859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D01-F9CE-4C44-9F78-7DBF3D9CB3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06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043F6C-A85B-4A8B-8892-12E9E148F830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CDE8B-302A-48E0-A697-BBDEF0585C16}" type="slidenum">
              <a:rPr lang="fr-FR" smtClean="0"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fr-FR" sz="8900" dirty="0"/>
              <a:t>Fonction exponentielle</a:t>
            </a:r>
            <a:br>
              <a:rPr lang="fr-FR" sz="8900" dirty="0"/>
            </a:br>
            <a:r>
              <a:rPr lang="fr-FR" dirty="0"/>
              <a:t>Série 1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53376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Résoudre l’inéquation</a:t>
                </a:r>
              </a:p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b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/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8970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Résoudre l’inéquation</a:t>
                </a:r>
              </a:p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&gt;1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b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/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460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Résoudre l’inéquation</a:t>
                </a:r>
              </a:p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4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FR" sz="4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&gt;0</m:t>
                        </m:r>
                      </m:e>
                    </m:func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b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/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1275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8900" dirty="0"/>
              <a:t>Correction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677744" y="4124672"/>
            <a:ext cx="7854696" cy="1752600"/>
          </a:xfrm>
        </p:spPr>
        <p:txBody>
          <a:bodyPr anchor="ctr"/>
          <a:lstStyle/>
          <a:p>
            <a:pPr algn="ctr"/>
            <a:r>
              <a:rPr lang="fr-FR" dirty="0">
                <a:latin typeface="+mj-lt"/>
              </a:rPr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383122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100000" cy="4389120"/>
              </a:xfrm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Quelle est l’image de 1 par la fonction </a:t>
                </a:r>
                <a:r>
                  <a:rPr lang="fr-FR" sz="3600" dirty="0" err="1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exp</a:t>
                </a:r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?</a:t>
                </a:r>
                <a:endParaRPr lang="fr-FR" sz="3600" b="0" i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36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4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exp</m:t>
                      </m:r>
                      <m:d>
                        <m:dPr>
                          <m:ctrlPr>
                            <a:rPr lang="fr-FR" sz="4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fr-FR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𝑒</m:t>
                      </m:r>
                      <m:r>
                        <a:rPr lang="fr-FR" sz="4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4000" b="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L’image de 1 par la fonction exponentielle est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fr-FR" sz="44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100000" cy="4389120"/>
              </a:xfrm>
              <a:blipFill>
                <a:blip r:embed="rId2"/>
                <a:stretch>
                  <a:fillRect t="-22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219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fr-FR" sz="4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Quel</a:t>
            </a:r>
            <a:r>
              <a:rPr lang="fr-FR" sz="4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est l’antécédent de 1 par </a:t>
            </a:r>
          </a:p>
          <a:p>
            <a:pPr marL="0" indent="0" algn="ctr">
              <a:buNone/>
            </a:pPr>
            <a:r>
              <a:rPr lang="fr-FR" sz="4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la </a:t>
            </a:r>
            <a:r>
              <a:rPr lang="fr-FR" sz="42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fonction</a:t>
            </a:r>
            <a:r>
              <a:rPr lang="fr-FR" sz="4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fr-FR" sz="4600" dirty="0" err="1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exp</a:t>
            </a:r>
            <a:r>
              <a:rPr lang="fr-FR" sz="4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?</a:t>
            </a:r>
            <a:br>
              <a:rPr lang="fr-FR" sz="4600" dirty="0">
                <a:solidFill>
                  <a:schemeClr val="tx2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600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fr-FR" sz="4700" dirty="0">
                <a:latin typeface="Cambria Math" panose="02040503050406030204" pitchFamily="18" charset="0"/>
                <a:ea typeface="Cambria Math" panose="02040503050406030204" pitchFamily="18" charset="0"/>
              </a:rPr>
              <a:t>On sait que </a:t>
            </a:r>
            <a:r>
              <a:rPr lang="fr-FR" sz="47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exp</a:t>
            </a:r>
            <a:r>
              <a:rPr lang="fr-FR" sz="4700" dirty="0">
                <a:latin typeface="Cambria Math" panose="02040503050406030204" pitchFamily="18" charset="0"/>
                <a:ea typeface="Cambria Math" panose="02040503050406030204" pitchFamily="18" charset="0"/>
              </a:rPr>
              <a:t>(0)=1.</a:t>
            </a:r>
          </a:p>
          <a:p>
            <a:pPr marL="0" indent="0" algn="ctr">
              <a:buNone/>
            </a:pPr>
            <a:endParaRPr lang="fr-FR" sz="4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r>
              <a:rPr lang="fr-FR" sz="52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L’antécédent</a:t>
            </a:r>
            <a:r>
              <a:rPr lang="fr-FR" sz="5700" dirty="0">
                <a:solidFill>
                  <a:srgbClr val="00B05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de 1 par la fonction exponentielle est 0.</a:t>
            </a:r>
            <a:endParaRPr lang="fr-FR" sz="57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45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3600" dirty="0">
                    <a:solidFill>
                      <a:schemeClr val="tx2"/>
                    </a:solidFill>
                    <a:ea typeface="Cambria Math" panose="02040503050406030204" pitchFamily="18" charset="0"/>
                  </a:rPr>
                  <a:t> Résoudre l’équation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36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⇔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:endParaRPr lang="fr-FR" sz="40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4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b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/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5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589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29600" cy="4389120"/>
              </a:xfrm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Quelle est l’image de 2 par la fonction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définie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360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⁡(2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−4)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?</a:t>
                </a:r>
                <a:b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3600" dirty="0">
                  <a:solidFill>
                    <a:schemeClr val="tx2"/>
                  </a:solidFill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fr-FR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fr-FR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−4</m:t>
                            </m:r>
                          </m:e>
                        </m:d>
                      </m:e>
                    </m:func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e>
                        </m:d>
                      </m:e>
                    </m:func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:endParaRPr lang="fr-FR" sz="4400" dirty="0">
                  <a:solidFill>
                    <a:srgbClr val="00B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L’image de 2 est 1.</a:t>
                </a:r>
                <a:endParaRPr lang="fr-FR" sz="440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29600" cy="4389120"/>
              </a:xfrm>
              <a:blipFill>
                <a:blip r:embed="rId2"/>
                <a:stretch>
                  <a:fillRect t="-22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404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Quel est l’antécédent de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par la fonction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définie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360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⁡(2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−4)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?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⇔</m:t>
                    </m:r>
                  </m:oMath>
                </a14:m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fr-FR" sz="4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−4</m:t>
                            </m:r>
                          </m:e>
                        </m:d>
                      </m:e>
                    </m:func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</m:oMath>
                </a14:m>
                <a:endParaRPr lang="fr-FR" sz="4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914400" lvl="3" indent="0">
                  <a:buNone/>
                  <a:tabLst>
                    <a:tab pos="3052763" algn="l"/>
                  </a:tabLst>
                </a:pPr>
                <a:r>
                  <a:rPr lang="fr-FR" sz="4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−4=1</m:t>
                    </m:r>
                  </m:oMath>
                </a14:m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0" indent="0">
                  <a:buNone/>
                  <a:tabLst>
                    <a:tab pos="3052763" algn="l"/>
                  </a:tabLst>
                </a:pPr>
                <a:r>
                  <a:rPr lang="fr-FR" sz="400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365760" lvl="1" indent="0" algn="ctr">
                  <a:spcBef>
                    <a:spcPts val="0"/>
                  </a:spcBef>
                  <a:buNone/>
                </a:pPr>
                <a:r>
                  <a:rPr lang="fr-FR" sz="40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L’antécédent de </a:t>
                </a:r>
                <a14:m>
                  <m:oMath xmlns:m="http://schemas.openxmlformats.org/officeDocument/2006/math">
                    <m:r>
                      <a:rPr lang="fr-FR" sz="40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fr-FR" sz="40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0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0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est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fr-FR" sz="40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  <a:p>
                <a:pPr marL="365760" lvl="1" indent="0" algn="ctr">
                  <a:buNone/>
                </a:pPr>
                <a:endParaRPr lang="fr-FR" sz="42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2222" r="-2519" b="-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131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Quel est l’antécédent de </a:t>
                </a:r>
                <a14:m>
                  <m:oMath xmlns:m="http://schemas.openxmlformats.org/officeDocument/2006/math">
                    <m:r>
                      <a:rPr lang="fr-FR" sz="3600" i="1" dirty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fr-FR" sz="3600" i="1" dirty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²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par la fonction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définie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360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⁡(2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?</a:t>
                </a:r>
              </a:p>
              <a:p>
                <a:pPr marL="0" indent="0" algn="ctr">
                  <a:spcBef>
                    <a:spcPts val="600"/>
                  </a:spcBef>
                  <a:buNone/>
                </a:pP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fr-FR" sz="4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fr-FR" sz="4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sz="40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func>
                      <m:funcPr>
                        <m:ctrlP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fr-FR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0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fr-FR" sz="40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²</m:t>
                    </m:r>
                  </m:oMath>
                </a14:m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914400" lvl="3" indent="0" algn="ctr">
                  <a:buNone/>
                </a:pPr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fr-FR" sz="40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640080" lvl="2" indent="0" algn="ctr">
                  <a:buNone/>
                </a:pPr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endParaRPr lang="fr-FR" sz="40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L’antécédent</a:t>
                </a:r>
                <a:r>
                  <a:rPr lang="fr-FR" sz="4400" dirty="0">
                    <a:solidFill>
                      <a:srgbClr val="00B05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de </a:t>
                </a:r>
                <a14:m>
                  <m:oMath xmlns:m="http://schemas.openxmlformats.org/officeDocument/2006/math">
                    <m:r>
                      <a:rPr lang="fr-FR" sz="44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fr-FR" sz="4400" i="1" dirty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²</m:t>
                    </m:r>
                  </m:oMath>
                </a14:m>
                <a:r>
                  <a:rPr lang="fr-FR" sz="4400" dirty="0">
                    <a:solidFill>
                      <a:srgbClr val="00B05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solidFill>
                      <a:srgbClr val="00B050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est 1.</a:t>
                </a:r>
              </a:p>
              <a:p>
                <a:pPr marL="0" indent="0" algn="ctr">
                  <a:buNone/>
                </a:pPr>
                <a:endParaRPr lang="fr-FR" sz="4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222" b="-9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766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dirty="0"/>
              <a:t>Image et antécédent(s)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sz="4800" dirty="0"/>
              <a:t>Répondre aux questions en donnant la forme la plus simple possible.</a:t>
            </a:r>
          </a:p>
        </p:txBody>
      </p:sp>
    </p:spTree>
    <p:extLst>
      <p:ext uri="{BB962C8B-B14F-4D97-AF65-F5344CB8AC3E}">
        <p14:creationId xmlns:p14="http://schemas.microsoft.com/office/powerpoint/2010/main" val="16786927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363272" cy="4389120"/>
              </a:xfrm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Quels sont les antécédents de </a:t>
                </a:r>
                <a14:m>
                  <m:oMath xmlns:m="http://schemas.openxmlformats.org/officeDocument/2006/math">
                    <m:r>
                      <a:rPr lang="fr-FR" sz="3600" i="1" dirty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par la fonction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définie par </a:t>
                </a:r>
                <a14:m>
                  <m:oMath xmlns:m="http://schemas.openxmlformats.org/officeDocument/2006/math"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3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360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⁡(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²)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?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:br>
                  <a:rPr lang="fr-FR" sz="1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func>
                      <m:funcPr>
                        <m:ctrlPr>
                          <a:rPr lang="fr-FR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fr-FR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fr-FR" sz="4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func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640080" lvl="2" indent="0">
                  <a:buNone/>
                  <a:tabLst>
                    <a:tab pos="3495675" algn="l"/>
                  </a:tabLst>
                </a:pPr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	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sSup>
                      <m:sSupPr>
                        <m:ctrlP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0" indent="0">
                  <a:buNone/>
                  <a:tabLst>
                    <a:tab pos="3406775" algn="l"/>
                    <a:tab pos="3598863" algn="l"/>
                    <a:tab pos="4041775" algn="l"/>
                  </a:tabLst>
                </a:pPr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14:m>
                  <m:oMath xmlns:m="http://schemas.openxmlformats.org/officeDocument/2006/math">
                    <m:r>
                      <a:rPr lang="fr-FR" sz="4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⇔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 </m:t>
                    </m:r>
                  </m:oMath>
                </a14:m>
                <a:r>
                  <a:rPr lang="fr-FR" sz="4000" b="0" i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ou</a:t>
                </a:r>
                <a14:m>
                  <m:oMath xmlns:m="http://schemas.openxmlformats.org/officeDocument/2006/math"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=−1</m:t>
                    </m:r>
                  </m:oMath>
                </a14:m>
                <a:endParaRPr lang="fr-FR" sz="40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38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Les antécédents de </a:t>
                </a:r>
                <a14:m>
                  <m:oMath xmlns:m="http://schemas.openxmlformats.org/officeDocument/2006/math"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fr-FR" sz="38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par </a:t>
                </a:r>
                <a14:m>
                  <m:oMath xmlns:m="http://schemas.openxmlformats.org/officeDocument/2006/math">
                    <m:r>
                      <a:rPr lang="fr-FR" sz="38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38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sont </a:t>
                </a:r>
                <a14:m>
                  <m:oMath xmlns:m="http://schemas.openxmlformats.org/officeDocument/2006/math">
                    <m:r>
                      <a:rPr lang="fr-FR" sz="3800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fr-FR" sz="38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et 1.</a:t>
                </a:r>
                <a:endParaRPr lang="fr-FR" sz="440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363272" cy="4389120"/>
              </a:xfrm>
              <a:blipFill>
                <a:blip r:embed="rId2"/>
                <a:stretch>
                  <a:fillRect l="-2405" t="-2222" r="-2332" b="-9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851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8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35480"/>
                <a:ext cx="8208000" cy="4389120"/>
              </a:xfrm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3600" b="0" dirty="0">
                    <a:solidFill>
                      <a:schemeClr val="tx2"/>
                    </a:solidFill>
                    <a:ea typeface="Cambria Math" panose="02040503050406030204" pitchFamily="18" charset="0"/>
                  </a:rPr>
                  <a:t>Résoudre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≤0 </m:t>
                        </m:r>
                      </m:e>
                    </m:func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fr-FR" sz="36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0"/>
                  </a:spcBef>
                  <a:buNone/>
                </a:pPr>
                <a:endParaRPr lang="fr-FR" sz="3600" b="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exponentielle est définie sur </a:t>
                </a:r>
                <a14:m>
                  <m:oMath xmlns:m="http://schemas.openxmlformats.org/officeDocument/2006/math">
                    <m:r>
                      <a:rPr lang="fr-FR" sz="3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  <m:r>
                      <a:rPr lang="fr-FR" sz="3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b="0" i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et prend ses valeurs dans ]0 ; +∞[</a:t>
                </a:r>
                <a:endParaRPr lang="fr-FR" sz="36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1200"/>
                  </a:spcBef>
                  <a:buNone/>
                </a:pPr>
                <a:r>
                  <a:rPr lang="fr-FR" sz="40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L’inéquation n’a donc pas de solution.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=∅</m:t>
                      </m:r>
                    </m:oMath>
                  </m:oMathPara>
                </a14:m>
                <a:br>
                  <a:rPr lang="fr-FR" sz="44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35480"/>
                <a:ext cx="8208000" cy="4389120"/>
              </a:xfrm>
              <a:blipFill>
                <a:blip r:embed="rId2"/>
                <a:stretch>
                  <a:fillRect l="-743" t="-2083" r="-20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2168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9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3600" dirty="0">
                    <a:solidFill>
                      <a:schemeClr val="tx2"/>
                    </a:solidFill>
                    <a:ea typeface="Cambria Math" panose="02040503050406030204" pitchFamily="18" charset="0"/>
                  </a:rPr>
                  <a:t>Résoudre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3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36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36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&gt;1</m:t>
                    </m:r>
                  </m:oMath>
                </a14:m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.</a:t>
                </a:r>
              </a:p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&gt;1 ⇔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fr-FR" sz="4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:endParaRPr lang="fr-FR" sz="240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]0 ; +∞[</m:t>
                      </m:r>
                    </m:oMath>
                  </m:oMathPara>
                </a14:m>
                <a:br>
                  <a:rPr lang="fr-FR" sz="44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>
                  <a:solidFill>
                    <a:srgbClr val="00B050"/>
                  </a:solidFill>
                </a:endParaRPr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25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07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10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fr-FR" sz="3600" dirty="0">
                    <a:solidFill>
                      <a:schemeClr val="tx2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Résoudre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3600" b="0" i="0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FR" sz="3600" b="0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fr-FR" sz="3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&gt;0</m:t>
                        </m:r>
                      </m:e>
                    </m:func>
                    <m:r>
                      <a:rPr lang="fr-FR" sz="36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fr-FR" sz="36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fr-FR" sz="3600" dirty="0">
                  <a:solidFill>
                    <a:schemeClr val="tx2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spcBef>
                    <a:spcPts val="0"/>
                  </a:spcBef>
                  <a:buNone/>
                </a:pPr>
                <a:r>
                  <a:rPr lang="fr-FR" sz="3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La fonction exponentielle est définie sur </a:t>
                </a:r>
                <a14:m>
                  <m:oMath xmlns:m="http://schemas.openxmlformats.org/officeDocument/2006/math">
                    <m:r>
                      <a:rPr lang="fr-FR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  <m:r>
                      <a:rPr lang="fr-FR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3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et prend ses valeurs dans ]0 ; +∞[</a:t>
                </a:r>
              </a:p>
              <a:p>
                <a:pPr marL="0" indent="0" algn="ctr">
                  <a:spcBef>
                    <a:spcPts val="1200"/>
                  </a:spcBef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fr-FR" sz="4000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400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fr-FR" sz="4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4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FR" sz="4000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fr-FR" sz="4000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&gt;0</m:t>
                        </m:r>
                      </m:e>
                    </m:func>
                  </m:oMath>
                </a14:m>
                <a:r>
                  <a:rPr lang="fr-FR" sz="40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est toujours vraie.</a:t>
                </a:r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sz="4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ℝ</m:t>
                      </m:r>
                    </m:oMath>
                  </m:oMathPara>
                </a14:m>
                <a:br>
                  <a:rPr lang="fr-FR" sz="4400" dirty="0">
                    <a:solidFill>
                      <a:srgbClr val="00B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>
                  <a:solidFill>
                    <a:srgbClr val="00B050"/>
                  </a:solidFill>
                </a:endParaRPr>
              </a:p>
              <a:p>
                <a:pPr marL="0" indent="0" algn="ctr">
                  <a:buNone/>
                </a:pPr>
                <a:endParaRPr lang="fr-FR" sz="4400" dirty="0"/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93" t="-2222" r="-18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9373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33400" y="1844824"/>
            <a:ext cx="7851648" cy="1828800"/>
          </a:xfrm>
        </p:spPr>
        <p:txBody>
          <a:bodyPr anchor="ctr">
            <a:normAutofit/>
          </a:bodyPr>
          <a:lstStyle/>
          <a:p>
            <a:pPr algn="ctr"/>
            <a:r>
              <a:rPr lang="fr-FR" sz="8000" dirty="0"/>
              <a:t>Fin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67544" y="4124672"/>
            <a:ext cx="8359080" cy="1752600"/>
          </a:xfrm>
        </p:spPr>
        <p:txBody>
          <a:bodyPr anchor="ctr"/>
          <a:lstStyle/>
          <a:p>
            <a:pPr algn="ctr"/>
            <a:r>
              <a:rPr lang="fr-FR" dirty="0"/>
              <a:t>Activités mentales et automatismes en classe de première</a:t>
            </a:r>
          </a:p>
          <a:p>
            <a:pPr algn="ctr"/>
            <a:r>
              <a:rPr lang="fr-FR" dirty="0">
                <a:latin typeface="+mj-lt"/>
              </a:rPr>
              <a:t>IREM de Clermont-Ferrand</a:t>
            </a:r>
          </a:p>
        </p:txBody>
      </p:sp>
    </p:spTree>
    <p:extLst>
      <p:ext uri="{BB962C8B-B14F-4D97-AF65-F5344CB8AC3E}">
        <p14:creationId xmlns:p14="http://schemas.microsoft.com/office/powerpoint/2010/main" val="235626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1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fr-FR" sz="4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r>
              <a:rPr lang="fr-FR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Quelle est l’image de 1 </a:t>
            </a:r>
          </a:p>
          <a:p>
            <a:pPr marL="0" indent="0" algn="ctr">
              <a:buNone/>
            </a:pPr>
            <a:r>
              <a:rPr lang="fr-FR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par la fonction </a:t>
            </a:r>
            <a:r>
              <a:rPr lang="fr-FR" sz="4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exp</a:t>
            </a:r>
            <a:r>
              <a:rPr lang="fr-FR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 ?</a:t>
            </a:r>
            <a:br>
              <a:rPr lang="fr-FR" sz="4400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2288510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2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fr-FR" sz="4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indent="0" algn="ctr">
              <a:buNone/>
            </a:pPr>
            <a:r>
              <a:rPr lang="fr-FR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Quel est l’antécédent de 1 </a:t>
            </a:r>
          </a:p>
          <a:p>
            <a:pPr marL="0" indent="0" algn="ctr">
              <a:buNone/>
            </a:pPr>
            <a:r>
              <a:rPr lang="fr-FR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par la fonction </a:t>
            </a:r>
            <a:r>
              <a:rPr lang="fr-FR" sz="4400" dirty="0" err="1">
                <a:latin typeface="Cambria Math" panose="02040503050406030204" pitchFamily="18" charset="0"/>
                <a:ea typeface="Cambria Math" panose="02040503050406030204" pitchFamily="18" charset="0"/>
              </a:rPr>
              <a:t>exp</a:t>
            </a:r>
            <a:r>
              <a:rPr lang="fr-FR" sz="4400" dirty="0">
                <a:latin typeface="Cambria Math" panose="02040503050406030204" pitchFamily="18" charset="0"/>
                <a:ea typeface="Cambria Math" panose="02040503050406030204" pitchFamily="18" charset="0"/>
              </a:rPr>
              <a:t> ?</a:t>
            </a:r>
            <a:br>
              <a:rPr lang="fr-FR" sz="4400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3993619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3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Résoudre l’équation</a:t>
                </a:r>
              </a:p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fr-FR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44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exp</m:t>
                          </m:r>
                        </m:fName>
                        <m:e>
                          <m:d>
                            <m:dPr>
                              <m:ctrlPr>
                                <a:rPr lang="fr-FR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fr-FR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𝑒</m:t>
                      </m:r>
                      <m:r>
                        <a:rPr lang="fr-FR" sz="4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b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/>
              </a:p>
            </p:txBody>
          </p:sp>
        </mc:Choice>
        <mc:Fallback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026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4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Quelle est l’image de 2 </a:t>
                </a:r>
              </a:p>
              <a:p>
                <a:pPr marL="0" indent="0" algn="ctr">
                  <a:spcBef>
                    <a:spcPts val="1000"/>
                  </a:spcBef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définie par</a:t>
                </a:r>
              </a:p>
              <a:p>
                <a:pPr marL="0" indent="0" algn="ctr">
                  <a:spcBef>
                    <a:spcPts val="1000"/>
                  </a:spcBef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⁡(2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−4)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?</a:t>
                </a:r>
                <a:b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8220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5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Quel est l’antécédent de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définie par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⁡(2</m:t>
                    </m:r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−4)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?</a:t>
                </a:r>
                <a:b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7527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6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Quel est l’antécédent de </a:t>
                </a:r>
                <a14:m>
                  <m:oMath xmlns:m="http://schemas.openxmlformats.org/officeDocument/2006/math">
                    <m:r>
                      <a:rPr lang="fr-FR" sz="4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fr-FR" sz="4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²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définie par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44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⁡(2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?</a:t>
                </a:r>
                <a:b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6846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tIns="0">
            <a:normAutofit fontScale="90000"/>
          </a:bodyPr>
          <a:lstStyle/>
          <a:p>
            <a:pPr algn="ctr"/>
            <a: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  <a:t>Question 7</a:t>
            </a:r>
            <a:br>
              <a:rPr lang="fr-FR" sz="4000" b="1" u="sng" dirty="0">
                <a:latin typeface="Cambria Math" panose="02040503050406030204" pitchFamily="18" charset="0"/>
                <a:ea typeface="Cambria Math" panose="02040503050406030204" pitchFamily="18" charset="0"/>
              </a:rPr>
            </a:br>
            <a:endParaRPr lang="fr-FR" sz="4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endParaRPr lang="fr-FR" sz="44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Quels sont les antécédents de </a:t>
                </a:r>
                <a14:m>
                  <m:oMath xmlns:m="http://schemas.openxmlformats.org/officeDocument/2006/math">
                    <m:r>
                      <a:rPr lang="fr-FR" sz="4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par la fonction </a:t>
                </a:r>
                <a14:m>
                  <m:oMath xmlns:m="http://schemas.openxmlformats.org/officeDocument/2006/math"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définie par</a:t>
                </a:r>
              </a:p>
              <a:p>
                <a:pPr marL="0" indent="0" algn="ctr">
                  <a:buNone/>
                </a:pPr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fr-FR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4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fr-FR" sz="44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exp</m:t>
                    </m:r>
                    <m:r>
                      <a:rPr lang="fr-FR" sz="4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⁡(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4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²)</m:t>
                    </m:r>
                  </m:oMath>
                </a14:m>
                <a: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?</a:t>
                </a:r>
                <a:br>
                  <a:rPr lang="fr-FR" sz="44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sz="4400" dirty="0"/>
              </a:p>
            </p:txBody>
          </p:sp>
        </mc:Choice>
        <mc:Fallback xmlns="">
          <p:sp>
            <p:nvSpPr>
              <p:cNvPr id="3" name="Espace réservé du conten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80610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813</TotalTime>
  <Words>623</Words>
  <Application>Microsoft Office PowerPoint</Application>
  <PresentationFormat>Affichage à l'écran (4:3)</PresentationFormat>
  <Paragraphs>119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0" baseType="lpstr">
      <vt:lpstr>Calibri</vt:lpstr>
      <vt:lpstr>Cambria</vt:lpstr>
      <vt:lpstr>Cambria Math</vt:lpstr>
      <vt:lpstr>Constantia</vt:lpstr>
      <vt:lpstr>Wingdings 2</vt:lpstr>
      <vt:lpstr>Débit</vt:lpstr>
      <vt:lpstr>Fonction exponentielle Série 1</vt:lpstr>
      <vt:lpstr>Image et antécédent(s)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Correction</vt:lpstr>
      <vt:lpstr>Question 1 </vt:lpstr>
      <vt:lpstr>Question 2 </vt:lpstr>
      <vt:lpstr>Question 3 </vt:lpstr>
      <vt:lpstr>Question 4 </vt:lpstr>
      <vt:lpstr>Question 5 </vt:lpstr>
      <vt:lpstr>Question 6 </vt:lpstr>
      <vt:lpstr>Question 7 </vt:lpstr>
      <vt:lpstr>Question 8 </vt:lpstr>
      <vt:lpstr>Question 9 </vt:lpstr>
      <vt:lpstr>Question 10 </vt:lpstr>
      <vt:lpstr>Fin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Exponentielle 1ère</dc:title>
  <dc:creator>véro</dc:creator>
  <cp:lastModifiedBy>christine coitout</cp:lastModifiedBy>
  <cp:revision>135</cp:revision>
  <dcterms:created xsi:type="dcterms:W3CDTF">2017-06-06T15:31:06Z</dcterms:created>
  <dcterms:modified xsi:type="dcterms:W3CDTF">2021-03-27T10:01:13Z</dcterms:modified>
</cp:coreProperties>
</file>